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64" r:id="rId4"/>
    <p:sldId id="265" r:id="rId5"/>
    <p:sldId id="266" r:id="rId6"/>
    <p:sldId id="267" r:id="rId7"/>
    <p:sldId id="275" r:id="rId8"/>
    <p:sldId id="271" r:id="rId9"/>
    <p:sldId id="274" r:id="rId10"/>
    <p:sldId id="276" r:id="rId11"/>
    <p:sldId id="277" r:id="rId12"/>
    <p:sldId id="278" r:id="rId13"/>
    <p:sldId id="273" r:id="rId14"/>
    <p:sldId id="269" r:id="rId15"/>
    <p:sldId id="270" r:id="rId16"/>
    <p:sldId id="272" r:id="rId17"/>
    <p:sldId id="279" r:id="rId18"/>
    <p:sldId id="280" r:id="rId19"/>
    <p:sldId id="281" r:id="rId20"/>
    <p:sldId id="283" r:id="rId21"/>
    <p:sldId id="28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306C"/>
    <a:srgbClr val="D9D9D9"/>
    <a:srgbClr val="E84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3937" autoAdjust="0"/>
  </p:normalViewPr>
  <p:slideViewPr>
    <p:cSldViewPr snapToGrid="0">
      <p:cViewPr>
        <p:scale>
          <a:sx n="66" d="100"/>
          <a:sy n="66" d="100"/>
        </p:scale>
        <p:origin x="677" y="0"/>
      </p:cViewPr>
      <p:guideLst/>
    </p:cSldViewPr>
  </p:slideViewPr>
  <p:outlineViewPr>
    <p:cViewPr>
      <p:scale>
        <a:sx n="33" d="100"/>
        <a:sy n="33" d="100"/>
      </p:scale>
      <p:origin x="0" y="-35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fanduel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Quarterback Scores 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Home Advantage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Pooling for the Home Advantage effect is at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 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level.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home and away game effect to be the same for players of the same position and rank.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𝜂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𝜌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3"/>
                <a:stretch>
                  <a:fillRect t="-1966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B82ED2-F414-4AE9-9D3E-84986A45B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81" y="657352"/>
            <a:ext cx="3566160" cy="1163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EC127E-6667-4AC3-9EC4-16FEA3D9CADB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C94878-D5BF-4894-AE4D-46E4D76B9DF2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1B6067-46C5-4BD0-A549-C4498042FD24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6C93A-32BB-43CD-9B8A-88042FE8FCD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163A1-E4A6-47FD-ABFA-3BE4C5619DD2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56E76-01F7-480A-B356-7B49D89AC68E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3E8642-CC7D-4C39-AA87-6246AF8EB4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EFF3C-BF6F-4C2E-BA9E-38C775C05C65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096D28-9605-491F-B684-0BE8DE90231F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A2D2-39A2-41C7-9A1F-C49D8B092EF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9AA50D-DC1E-4ADA-AABA-D42E142C838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1F46E1-7C81-4105-AC03-E14E16949CFB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73F9E-BF2E-4E47-897C-7DDBEAC99E82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35DD57-6516-4277-A282-79DC98551C6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41415E-C82D-4DFC-AB17-53E349018363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0D6CEC-7136-411A-94B8-98D676953618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C837CD-619D-461D-A62F-7E87991BA685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24DBD-59F2-4AA7-8F65-C479D0B20588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F09B3-B70B-4738-8BAF-A4264C3E693E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1B53D-B278-412A-83C7-F89BB3C76799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0A454-D7A5-4DDB-971F-057F27A2F5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B63F56-5E48-48C7-AC0F-D89DF20F410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D9DAA-F756-4B1C-9268-1C0876B2828B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E8223D-78CD-4B3A-B815-1F19A803446C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F84C9F2-7E70-4C10-B160-969FC36CEBEA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21E964-FE36-4213-84AD-43D68E31978E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B1BC90-609E-4228-B81C-D092F0E550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2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Priors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2C3528-685F-4EAA-901A-2FF6B3961B53}"/>
              </a:ext>
            </a:extLst>
          </p:cNvPr>
          <p:cNvSpPr txBox="1">
            <a:spLocks/>
          </p:cNvSpPr>
          <p:nvPr/>
        </p:nvSpPr>
        <p:spPr>
          <a:xfrm>
            <a:off x="480349" y="1623232"/>
            <a:ext cx="6840393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chosen our prior distributions to be proper (but diffuse and non-informative):</a:t>
            </a: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FD5-73C3-4959-A352-3A4E84E9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40" y="2873138"/>
            <a:ext cx="4302961" cy="1894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03000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BUG Model Specification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F59CEB-C8CB-4A02-AC98-B73C996A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2" y="1415785"/>
            <a:ext cx="5894729" cy="4601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14413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623232"/>
            <a:ext cx="6711142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Initialization:</a:t>
            </a:r>
            <a:r>
              <a:rPr lang="en-US" dirty="0"/>
              <a:t> Set up initializations for 4 chains with different over-dispersed starting points.</a:t>
            </a:r>
          </a:p>
          <a:p>
            <a:pPr lvl="1"/>
            <a:r>
              <a:rPr lang="en-US" b="1" dirty="0"/>
              <a:t>Modeling Data:</a:t>
            </a:r>
            <a:r>
              <a:rPr lang="en-US" dirty="0"/>
              <a:t> 2016 data is used for modeling as it is the most recent year with a full reason. </a:t>
            </a:r>
          </a:p>
          <a:p>
            <a:pPr lvl="1"/>
            <a:r>
              <a:rPr lang="en-US" b="1" dirty="0"/>
              <a:t>Prediction Data:</a:t>
            </a:r>
            <a:r>
              <a:rPr lang="en-US" dirty="0"/>
              <a:t> Last week of 2016 is set aside to test model prediction accuracy.</a:t>
            </a:r>
          </a:p>
          <a:p>
            <a:pPr lvl="1"/>
            <a:r>
              <a:rPr lang="en-US" b="1" dirty="0"/>
              <a:t>Convergence: </a:t>
            </a:r>
            <a:r>
              <a:rPr lang="en-US" dirty="0"/>
              <a:t>Convergence diagnostics are conducted using trace plots and the Gelman statistic.</a:t>
            </a:r>
          </a:p>
          <a:p>
            <a:pPr lvl="1"/>
            <a:r>
              <a:rPr lang="en-US" b="1" dirty="0"/>
              <a:t>Effective Sample Size: </a:t>
            </a:r>
            <a:r>
              <a:rPr lang="en-US" dirty="0"/>
              <a:t>The threshold for effective sample size is assumed to be </a:t>
            </a:r>
            <a:r>
              <a:rPr lang="en-US" b="1" dirty="0"/>
              <a:t>400</a:t>
            </a:r>
            <a:r>
              <a:rPr lang="en-US" dirty="0"/>
              <a:t>.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BBB3E8-30EE-429F-A1FF-939A8E291347}"/>
              </a:ext>
            </a:extLst>
          </p:cNvPr>
          <p:cNvSpPr/>
          <p:nvPr/>
        </p:nvSpPr>
        <p:spPr>
          <a:xfrm>
            <a:off x="7805373" y="370656"/>
            <a:ext cx="3867674" cy="147732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Note: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Due to significant roster changes that usually happen during the off-season period, it was decided not to use data across seasons.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610F4-ED17-45AC-B5B6-08565F54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003" y="2488398"/>
            <a:ext cx="3268904" cy="1241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77610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Convergence Diagnostics: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Trace Plots of all of the parameters show good distribution convergence. Here are a few of the trace plots: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5942D-AAB7-4053-A665-E58EC114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66" y="3140575"/>
            <a:ext cx="2596070" cy="139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93203-EC36-45AB-8C8A-BA33B780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36" y="3140575"/>
            <a:ext cx="2609733" cy="139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2D4A-2394-44C4-91A1-D42615E44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466" y="4535252"/>
            <a:ext cx="2609733" cy="1399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06B59-02AF-4D43-AF66-A5A0D8ED170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64954" y="4535252"/>
            <a:ext cx="2596896" cy="13990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6FF0A-6FA9-422D-A14C-79A7A125CA6B}"/>
              </a:ext>
            </a:extLst>
          </p:cNvPr>
          <p:cNvGrpSpPr/>
          <p:nvPr/>
        </p:nvGrpSpPr>
        <p:grpSpPr>
          <a:xfrm>
            <a:off x="8374550" y="562503"/>
            <a:ext cx="2708807" cy="5414088"/>
            <a:chOff x="7805372" y="321176"/>
            <a:chExt cx="2708807" cy="5414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893297-3040-437C-9D35-BC163952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5372" y="321176"/>
              <a:ext cx="2591737" cy="1472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9C9801-B6B2-4BE9-B4FD-040D28C0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2733" y="1725747"/>
              <a:ext cx="2691446" cy="4009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717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 of all parameters are greater than the threshold (400) and seem adequate.</a:t>
            </a: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D02090-C7FD-4E36-B356-4FAE5591AE1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F2DE6-191D-431A-AA54-9ED0E5D1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32" y="3214059"/>
            <a:ext cx="5538774" cy="2695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7705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Model Summary Results: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Here are some of the summary results for the model parameters: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66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General Posterior Results Check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: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in Home games: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As expected, players in different ranks and positions are performing better in Home games in comparison with Away games based on Posterior.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when playing against teams with worse defense records: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median for PKs are positive, as expected, but median for QBs are slightly negative; meaning that QBs actually score less points against teams with not-so-well defensive records.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C7E8-4E23-433E-87C4-2E36587A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71" y="692191"/>
            <a:ext cx="4072546" cy="243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8FAD1-5F38-4293-9AD4-C1E0ECE90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315" y="4344567"/>
            <a:ext cx="4271058" cy="8731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65255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Temporal Error Correlation Check: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Larger numbers of this test quantity indicate a correlation between errors and time.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is less than the conventional threshold p-value of 0.05 and therefore, does not indicate any temporal correlation issues in the model.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A0312-47A1-4895-A8DA-A643B508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64" y="1290479"/>
            <a:ext cx="3065362" cy="6655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/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𝒄𝒐𝒓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sample correlation between the error vector and the year week in the data.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blipFill>
                <a:blip r:embed="rId4"/>
                <a:stretch>
                  <a:fillRect l="-1576" t="-3289" r="-192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3A8B53-6F3C-4606-AF5D-0704F4E50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70" y="3273127"/>
            <a:ext cx="3796442" cy="22260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BDEB2-FAE0-4530-87EF-FB12294BB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447" y="3076221"/>
            <a:ext cx="3415097" cy="15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Chi-Square Discrepancy Check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</p:spTree>
    <p:extLst>
      <p:ext uri="{BB962C8B-B14F-4D97-AF65-F5344CB8AC3E}">
        <p14:creationId xmlns:p14="http://schemas.microsoft.com/office/powerpoint/2010/main" val="233413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Fantasy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Participants in a Fantasy Football game act as the managers of a virtual football team and try to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maximize their points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by picking up the best line-up.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are given based on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actual performance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of players in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real-world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competition. 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Each team is allowed a pre-determined number of players on its roster, as well as a specified number at each position that can or must be used in each game (the "starters")</a:t>
            </a:r>
            <a:r>
              <a:rPr lang="fa-IR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/>
              <a:t>Individual Data Point Discrepancy Check</a:t>
            </a: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</p:spTree>
    <p:extLst>
      <p:ext uri="{BB962C8B-B14F-4D97-AF65-F5344CB8AC3E}">
        <p14:creationId xmlns:p14="http://schemas.microsoft.com/office/powerpoint/2010/main" val="242522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/>
              <a:t>Individual Data Point Discrepancy Check</a:t>
            </a: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8058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DIC – Alternative model</a:t>
            </a:r>
          </a:p>
        </p:txBody>
      </p:sp>
    </p:spTree>
    <p:extLst>
      <p:ext uri="{BB962C8B-B14F-4D97-AF65-F5344CB8AC3E}">
        <p14:creationId xmlns:p14="http://schemas.microsoft.com/office/powerpoint/2010/main" val="304145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FanDuel</a:t>
            </a:r>
            <a:endParaRPr lang="en-US" sz="32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this project we have chosen to work with the data gathered from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  <a:hlinkClick r:id="rId4"/>
              </a:rPr>
              <a:t>FanDuel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internet company.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“FanDuel is a web-based fantasy sports game and with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6 million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registered users and is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second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largest daily fantasy sports company (as measured by entry fees and user base) in the daily fantasy sports industry” – Wikipedia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349752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Research Questions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leveraged a Hierarchical Bayesian approach with the Markov Chain Monte Carlo method to predict the </a:t>
            </a:r>
            <a:r>
              <a:rPr lang="en-US" sz="2400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fantasy points likely to be scored by an NFL quarterback in any given game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In this project we are interested to know:</a:t>
            </a:r>
          </a:p>
          <a:p>
            <a:pPr lvl="1">
              <a:buFont typeface="Arial" panose="020B0604020202020204" pitchFamily="34" charset="0"/>
              <a:buChar char="‒"/>
            </a:pP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What features can help us effectively predict Fanduel points players receive in a future match?</a:t>
            </a:r>
          </a:p>
          <a:p>
            <a:pPr lvl="1">
              <a:buFont typeface="Arial" panose="020B0604020202020204" pitchFamily="34" charset="0"/>
              <a:buChar char="‒"/>
            </a:pP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How reliable are the predictions for the future performance of players?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10" y="321176"/>
            <a:ext cx="3374724" cy="90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497434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Dataset – Fanduel Stats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417104"/>
            <a:ext cx="6499227" cy="4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hlinkClick r:id="rId3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Seasons 2014 – 2017, Weeks 1- 16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includes information about: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Fanduel points received by each player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Player’s position in a given week, 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Player’s opponent team in a given week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Etc.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596D2-FE05-4233-95D5-5B31B31C0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20" y="4592286"/>
            <a:ext cx="5798479" cy="113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2CBF6-9515-4559-ADE7-78D7A79F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63149"/>
              </p:ext>
            </p:extLst>
          </p:nvPr>
        </p:nvGraphicFramePr>
        <p:xfrm>
          <a:off x="8157441" y="1314487"/>
          <a:ext cx="3610661" cy="4903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97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873364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Raw Data Fields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Week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94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Name (Last, First)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6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3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Home/Away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7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Opponent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1220"/>
                  </a:ext>
                </a:extLst>
              </a:tr>
              <a:tr h="387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FandDuelSalary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Salary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156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 Preparation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Raw data, then, undergoes different data preparation processes as follows: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Cleansing: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Removing invalid records, binarizing indicator columns, Fixing naming issues, etc.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and SD of 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PAP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and SD of the points scored by players who play a 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certain position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for a 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given team.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Offensive and Defensive Ranks </a:t>
            </a:r>
            <a:r>
              <a:rPr lang="en-US" sz="2000" b="1" dirty="0">
                <a:solidFill>
                  <a:srgbClr val="CC0000"/>
                </a:solidFill>
                <a:latin typeface="Calibri" charset="0"/>
                <a:cs typeface="Calibri" charset="0"/>
              </a:rPr>
              <a:t>(?)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9E49-C000-4874-8275-DF06D8261878}"/>
              </a:ext>
            </a:extLst>
          </p:cNvPr>
          <p:cNvSpPr txBox="1"/>
          <p:nvPr/>
        </p:nvSpPr>
        <p:spPr>
          <a:xfrm>
            <a:off x="7995761" y="3058133"/>
            <a:ext cx="3865945" cy="1631216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Points Allowed to Position (PAP):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metric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represents the typical total points that each player’s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opponent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has allowed to players of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that position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 any given game.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1BCB32-5438-472F-B461-B0D91B3900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804704" y="3873741"/>
            <a:ext cx="21910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23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Overview of the Bayesian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Response Variable:</a:t>
            </a:r>
          </a:p>
          <a:p>
            <a:pPr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FanDuel Points Received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Predictor Variables: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of the points scored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of PAPs.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Position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Home Advantage Indicator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Rank: The rank of a player based on recent performance.</a:t>
            </a: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0" i="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1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=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5−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week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running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𝑑𝑒𝑓𝑒𝑛𝑠𝑒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Defense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against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team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home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home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away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Away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9F524-6F23-4549-8A93-3FAFE1A65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59" y="1588758"/>
            <a:ext cx="6592482" cy="352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4B0EFD-5B3A-4FAF-8D6F-8F3F84AC46D6}"/>
              </a:ext>
            </a:extLst>
          </p:cNvPr>
          <p:cNvSpPr/>
          <p:nvPr/>
        </p:nvSpPr>
        <p:spPr>
          <a:xfrm>
            <a:off x="7822077" y="1303551"/>
            <a:ext cx="4157097" cy="923330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assumed performance (FanDuel points) is normally distributed around a true mean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/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 That is, all defense effects of the same position are drawn from the same distribution.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blipFill>
                <a:blip r:embed="rId5"/>
                <a:stretch>
                  <a:fillRect t="-1478" b="-640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/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home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cs typeface="Calibri" charset="0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away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 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blipFill>
                <a:blip r:embed="rId6"/>
                <a:stretch>
                  <a:fillRect t="-3571" b="-125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10E677-CC8E-418C-8271-0C13E78A0B8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320741" y="1765216"/>
            <a:ext cx="501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6B286-0D72-4BBF-8AFB-685713E5B8FC}"/>
              </a:ext>
            </a:extLst>
          </p:cNvPr>
          <p:cNvCxnSpPr>
            <a:cxnSpLocks/>
          </p:cNvCxnSpPr>
          <p:nvPr/>
        </p:nvCxnSpPr>
        <p:spPr>
          <a:xfrm>
            <a:off x="6975618" y="3682758"/>
            <a:ext cx="846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27B26-C0F5-4B5D-B317-A303AC8FD188}"/>
              </a:ext>
            </a:extLst>
          </p:cNvPr>
          <p:cNvGrpSpPr/>
          <p:nvPr/>
        </p:nvGrpSpPr>
        <p:grpSpPr>
          <a:xfrm>
            <a:off x="6975617" y="4514128"/>
            <a:ext cx="846460" cy="611912"/>
            <a:chOff x="6975617" y="4514128"/>
            <a:chExt cx="846460" cy="5550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A83588-0A8D-415F-AB23-DA3091B94D8B}"/>
                </a:ext>
              </a:extLst>
            </p:cNvPr>
            <p:cNvCxnSpPr>
              <a:cxnSpLocks/>
              <a:stCxn id="15" idx="1"/>
              <a:endCxn id="9" idx="1"/>
            </p:cNvCxnSpPr>
            <p:nvPr/>
          </p:nvCxnSpPr>
          <p:spPr>
            <a:xfrm flipV="1">
              <a:off x="7060556" y="4783489"/>
              <a:ext cx="761521" cy="8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0216D7D-1934-441D-BA98-4CE7CA6253CC}"/>
                </a:ext>
              </a:extLst>
            </p:cNvPr>
            <p:cNvSpPr/>
            <p:nvPr/>
          </p:nvSpPr>
          <p:spPr>
            <a:xfrm>
              <a:off x="6975617" y="4514128"/>
              <a:ext cx="84939" cy="55505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17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F964C-5E4F-43B7-A119-C55E18B9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597" y="1000854"/>
            <a:ext cx="3562559" cy="705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Defense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defense effect,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, as how well a particular team’s defense has performed against the player’s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the effect based on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of the player. That is, the defense coefficient is normally distributed from the same position-specific distribution.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𝛿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4"/>
                <a:stretch>
                  <a:fillRect t="-1966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F9F4341-4DB9-42DE-B6FC-E854EAE98556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0701E2-FF82-4ACF-B52E-478DFC0C7853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91C148-D544-4EFD-A5CD-56236F6BFC29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EA3E2-5BDC-449A-931E-B2981BA3417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D2B6BB-B57D-4300-90E4-AACFDFCB1B2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0EE70-EF32-49F0-A15C-E0279705F785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1330D9-4767-4D03-AEC6-C2A4B0D7E521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8EE2B-39C1-4707-B19E-2B2FF14D9725}"/>
              </a:ext>
            </a:extLst>
          </p:cNvPr>
          <p:cNvCxnSpPr>
            <a:stCxn id="14" idx="2"/>
            <a:endCxn id="7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BACB94-BF43-4F5E-9C18-114EBCD1141D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126D0-9A14-4014-A97F-61FEA11A04D6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EA880A-40B9-4440-972E-BD6C942972A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2A475-1CC8-48B2-A1B9-1DB1076FA764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BF1D7-A2FE-49C4-BC11-2D6B9D01E165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F1D8F9-429C-4AF3-A5AD-38A7AD61C676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0673E0-4353-40D4-83FD-5F0F22215003}"/>
              </a:ext>
            </a:extLst>
          </p:cNvPr>
          <p:cNvCxnSpPr>
            <a:cxnSpLocks/>
            <a:stCxn id="20" idx="6"/>
            <a:endCxn id="8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24BE7C-CF3A-46F6-A9A6-889F427D99C5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1969CB-065E-4825-8F5F-493A3952E941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50B20-CC4E-4DF6-B60C-4D4F12C202A3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BA25A-3B96-45EB-8EE1-2C6BDB529E96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F1D07-3CA0-480C-B2CA-A0E2CA48DCFB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000220-F411-460A-8A04-9480FD51E4F3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A036FC-FF4C-4249-B182-798C5881D8C8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939DAE-1ED3-4636-BEDF-3A574C116040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2DB87D-FD3A-46DE-BA6C-DCF9B2C3690A}"/>
              </a:ext>
            </a:extLst>
          </p:cNvPr>
          <p:cNvCxnSpPr>
            <a:cxnSpLocks/>
            <a:stCxn id="32" idx="0"/>
            <a:endCxn id="7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A51D4E-E361-4EC0-B91F-1D5FD9FD479F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15A3CD-A1EB-4FB0-948B-44AE65660ED1}"/>
              </a:ext>
            </a:extLst>
          </p:cNvPr>
          <p:cNvCxnSpPr>
            <a:cxnSpLocks/>
            <a:stCxn id="34" idx="6"/>
            <a:endCxn id="32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01ABB8-EC36-4263-8BD2-AA4A4432A80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34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3858</TotalTime>
  <Words>1159</Words>
  <Application>Microsoft Office PowerPoint</Application>
  <PresentationFormat>Widescreen</PresentationFormat>
  <Paragraphs>220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Georgia</vt:lpstr>
      <vt:lpstr>Symbol</vt:lpstr>
      <vt:lpstr>Office Theme</vt:lpstr>
      <vt:lpstr>A Bayesian Approach to Predicting NFL Quarterback Scores in Fanduel Tournaments</vt:lpstr>
      <vt:lpstr>Fantasy Football</vt:lpstr>
      <vt:lpstr>FanDuel</vt:lpstr>
      <vt:lpstr>Research Questions &amp; Objective</vt:lpstr>
      <vt:lpstr>Dataset – Fanduel Stats </vt:lpstr>
      <vt:lpstr>Data Preparation and Wrangling</vt:lpstr>
      <vt:lpstr>Overview of the Bayesian Model</vt:lpstr>
      <vt:lpstr>Sampling Model</vt:lpstr>
      <vt:lpstr>Sampling Model (Cont’d)</vt:lpstr>
      <vt:lpstr>Sampling Model (Cont’d)</vt:lpstr>
      <vt:lpstr>Priors</vt:lpstr>
      <vt:lpstr>BUG Model Specification</vt:lpstr>
      <vt:lpstr>Modeling Process &amp; Results</vt:lpstr>
      <vt:lpstr>Modeling Process &amp; Results 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Kiomars Nassiri Kahnamooee</cp:lastModifiedBy>
  <cp:revision>107</cp:revision>
  <dcterms:created xsi:type="dcterms:W3CDTF">2017-12-05T12:33:52Z</dcterms:created>
  <dcterms:modified xsi:type="dcterms:W3CDTF">2017-12-10T03:05:47Z</dcterms:modified>
</cp:coreProperties>
</file>